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9" r:id="rId3"/>
    <p:sldId id="260" r:id="rId4"/>
    <p:sldId id="262" r:id="rId5"/>
    <p:sldId id="263" r:id="rId6"/>
    <p:sldId id="307" r:id="rId7"/>
    <p:sldId id="264" r:id="rId8"/>
    <p:sldId id="265" r:id="rId9"/>
    <p:sldId id="267" r:id="rId10"/>
    <p:sldId id="272" r:id="rId11"/>
    <p:sldId id="273" r:id="rId12"/>
    <p:sldId id="274" r:id="rId13"/>
    <p:sldId id="269" r:id="rId14"/>
    <p:sldId id="270" r:id="rId15"/>
    <p:sldId id="271" r:id="rId16"/>
    <p:sldId id="275" r:id="rId17"/>
    <p:sldId id="276" r:id="rId18"/>
    <p:sldId id="282" r:id="rId19"/>
    <p:sldId id="283" r:id="rId20"/>
    <p:sldId id="284" r:id="rId21"/>
    <p:sldId id="287" r:id="rId22"/>
    <p:sldId id="289" r:id="rId23"/>
    <p:sldId id="285" r:id="rId24"/>
    <p:sldId id="308" r:id="rId25"/>
    <p:sldId id="309" r:id="rId26"/>
    <p:sldId id="286" r:id="rId27"/>
    <p:sldId id="290" r:id="rId28"/>
    <p:sldId id="291" r:id="rId29"/>
    <p:sldId id="299" r:id="rId30"/>
    <p:sldId id="300" r:id="rId31"/>
    <p:sldId id="302" r:id="rId32"/>
    <p:sldId id="277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3" r:id="rId41"/>
    <p:sldId id="278" r:id="rId42"/>
    <p:sldId id="304" r:id="rId43"/>
    <p:sldId id="305" r:id="rId44"/>
    <p:sldId id="306" r:id="rId4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0CFC"/>
    <a:srgbClr val="513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91010" autoAdjust="0"/>
  </p:normalViewPr>
  <p:slideViewPr>
    <p:cSldViewPr snapToGrid="0" showGuides="1">
      <p:cViewPr>
        <p:scale>
          <a:sx n="100" d="100"/>
          <a:sy n="100" d="100"/>
        </p:scale>
        <p:origin x="330" y="420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CA52-9CDC-423C-B190-ECB1ABAD99FA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9AAF-EEBB-4233-B143-5DCEA09324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44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ディレクトリ名とデータ名は日本語にしない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ラスタのマージはデータを多く入れすぎるとエラーがでる場合がある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0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の変換にはエコリスの変換ツールを利用した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04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02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/>
              <a:t>新しいポリゴンの作り方は、スライド</a:t>
            </a:r>
            <a:r>
              <a:rPr kumimoji="1" lang="en-US" altLang="ja-JP" sz="1200" dirty="0" smtClean="0"/>
              <a:t>34</a:t>
            </a:r>
            <a:r>
              <a:rPr kumimoji="1" lang="ja-JP" altLang="en-US" sz="1200" dirty="0" smtClean="0"/>
              <a:t>を参考にする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1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10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39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3229" y="2430150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10. </a:t>
            </a:r>
            <a:r>
              <a:rPr kumimoji="1" lang="ja-JP" altLang="en-US" sz="4000" dirty="0" smtClean="0"/>
              <a:t>空間データの統合・修正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2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等高線の抽出（空間補間）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940561"/>
            <a:ext cx="5283206" cy="40973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2" y="2297982"/>
            <a:ext cx="4722769" cy="33437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92826" y="1508363"/>
            <a:ext cx="111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＞等高線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73990" y="2708315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90450" y="306804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90450" y="340965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43620" y="364506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150873" y="2990437"/>
            <a:ext cx="2993127" cy="230832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等高線の間隔を入力</a:t>
            </a:r>
            <a:r>
              <a:rPr lang="ja-JP" altLang="en-US" sz="1000" b="1" dirty="0" smtClean="0"/>
              <a:t>（</a:t>
            </a:r>
            <a:r>
              <a:rPr lang="ja-JP" altLang="en-US" sz="1000" b="1" dirty="0"/>
              <a:t>単位はｍ</a:t>
            </a:r>
            <a:r>
              <a:rPr lang="ja-JP" altLang="en-US" sz="1000" b="1" dirty="0" smtClean="0"/>
              <a:t>）</a:t>
            </a:r>
            <a:endParaRPr lang="en-US" altLang="ja-JP" sz="10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④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⑤　ＯＫをクリック</a:t>
            </a:r>
            <a:endParaRPr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67844" y="532292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76480" y="617137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値を補間して等高線を作成する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935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353" y="982601"/>
            <a:ext cx="5486400" cy="42549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39" y="2277414"/>
            <a:ext cx="4181021" cy="29601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782888" y="413407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同じ方法で</a:t>
            </a:r>
            <a:r>
              <a:rPr lang="en-US" altLang="ja-JP" sz="1800" b="1" dirty="0" smtClean="0"/>
              <a:t>1</a:t>
            </a:r>
            <a:r>
              <a:rPr lang="en-US" altLang="ja-JP" sz="1800" b="1" dirty="0"/>
              <a:t>m</a:t>
            </a:r>
            <a:r>
              <a:rPr lang="ja-JP" altLang="en-US" sz="1800" b="1" dirty="0" smtClean="0"/>
              <a:t>の等高線も作成する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3238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67790"/>
            <a:ext cx="4267200" cy="32804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1367790"/>
            <a:ext cx="4330700" cy="3329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273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6184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/>
              <a:t>5</a:t>
            </a:r>
            <a:r>
              <a:rPr lang="en-US" altLang="ja-JP" sz="1800" b="1" dirty="0" smtClean="0"/>
              <a:t>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2960821" y="259794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と</a:t>
            </a:r>
            <a:r>
              <a:rPr lang="en-US" altLang="ja-JP" sz="1800" b="1" dirty="0" smtClean="0"/>
              <a:t>5m</a:t>
            </a:r>
            <a:r>
              <a:rPr lang="ja-JP" altLang="en-US" sz="1800" b="1" dirty="0" smtClean="0"/>
              <a:t>の等高線が出力された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227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79" y="900158"/>
            <a:ext cx="5633884" cy="43555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3.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ラスタをベクターに変換する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58" y="2375460"/>
            <a:ext cx="3858649" cy="30514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312267" y="2699238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50967" y="3001453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00424" y="3384866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19182" y="51184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60574" y="3746550"/>
            <a:ext cx="24224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lang="ja-JP" altLang="en-US" sz="1600" b="1" dirty="0" smtClean="0"/>
              <a:t>　ＯＫをクリック</a:t>
            </a:r>
            <a:endParaRPr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63314" y="867360"/>
            <a:ext cx="3308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＞ポリゴン化（ラスタのベクタ化）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63045"/>
            <a:ext cx="6096000" cy="46863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92611" y="293713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ラスタがベクタに変換された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7636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r="50242" b="4297"/>
          <a:stretch/>
        </p:blipFill>
        <p:spPr>
          <a:xfrm>
            <a:off x="162585" y="640469"/>
            <a:ext cx="6338877" cy="48768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33" y="1685925"/>
            <a:ext cx="4471629" cy="359568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2585" y="156427"/>
            <a:ext cx="670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ポリゴンから特定の値（例：</a:t>
            </a:r>
            <a:r>
              <a:rPr lang="en-US" altLang="ja-JP" sz="2000" b="1" dirty="0"/>
              <a:t>10m</a:t>
            </a:r>
            <a:r>
              <a:rPr lang="ja-JP" altLang="en-US" sz="2000" b="1" dirty="0"/>
              <a:t>以上の地域）を表示する場合</a:t>
            </a:r>
            <a:endParaRPr kumimoji="1" lang="ja-JP" altLang="en-US" sz="2000" b="1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529165" y="2243137"/>
            <a:ext cx="680635" cy="1387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830985" y="1816893"/>
            <a:ext cx="3670477" cy="511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865167" y="2698194"/>
            <a:ext cx="1212541" cy="25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865168" y="4454084"/>
            <a:ext cx="402916" cy="165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70239" y="679331"/>
            <a:ext cx="2195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/>
              <a:t>プロパティ</a:t>
            </a:r>
            <a:r>
              <a:rPr lang="en-US" altLang="ja-JP" sz="1800" b="1" dirty="0" smtClean="0"/>
              <a:t>&gt;</a:t>
            </a:r>
            <a:r>
              <a:rPr lang="ja-JP" altLang="en-US" sz="1800" b="1" dirty="0" smtClean="0"/>
              <a:t>スタイル</a:t>
            </a:r>
            <a:endParaRPr lang="en-US" altLang="ja-JP" sz="1800" b="1" dirty="0" smtClean="0"/>
          </a:p>
          <a:p>
            <a:r>
              <a:rPr kumimoji="1" lang="ja-JP" altLang="en-US" sz="1800" b="1" dirty="0" smtClean="0"/>
              <a:t>「段階に分けられた</a:t>
            </a:r>
            <a:r>
              <a:rPr lang="ja-JP" altLang="en-US" sz="1800" b="1" dirty="0" smtClean="0"/>
              <a:t>」を</a:t>
            </a:r>
            <a:r>
              <a:rPr lang="ja-JP" altLang="en-US" sz="1800" b="1" dirty="0"/>
              <a:t>選択</a:t>
            </a:r>
            <a:r>
              <a:rPr lang="ja-JP" altLang="en-US" sz="1800" b="1" dirty="0" smtClean="0"/>
              <a:t>し、</a:t>
            </a:r>
            <a:r>
              <a:rPr lang="ja-JP" altLang="en-US" sz="1800" b="1" dirty="0"/>
              <a:t>カラムに</a:t>
            </a:r>
            <a:r>
              <a:rPr lang="ja-JP" altLang="en-US" sz="1800" b="1" dirty="0" smtClean="0"/>
              <a:t>「</a:t>
            </a:r>
            <a:r>
              <a:rPr lang="en-US" altLang="ja-JP" sz="1800" b="1" dirty="0" smtClean="0"/>
              <a:t>DN</a:t>
            </a:r>
            <a:r>
              <a:rPr lang="ja-JP" altLang="en-US" sz="1800" b="1" dirty="0" smtClean="0"/>
              <a:t>」値を指定する。</a:t>
            </a:r>
            <a:endParaRPr lang="en-US" altLang="ja-JP" sz="1800" b="1" dirty="0" smtClean="0"/>
          </a:p>
          <a:p>
            <a:r>
              <a:rPr kumimoji="1" lang="ja-JP" altLang="en-US" sz="1800" b="1" dirty="0" smtClean="0"/>
              <a:t>分類数を</a:t>
            </a:r>
            <a:r>
              <a:rPr kumimoji="1" lang="en-US" altLang="ja-JP" sz="1800" b="1" dirty="0" smtClean="0"/>
              <a:t>1</a:t>
            </a:r>
            <a:r>
              <a:rPr kumimoji="1" lang="ja-JP" altLang="en-US" sz="1800" b="1" dirty="0" smtClean="0"/>
              <a:t>にし、「分類」をクリックする。値を</a:t>
            </a:r>
            <a:r>
              <a:rPr lang="ja-JP" altLang="en-US" sz="1800" b="1" dirty="0" smtClean="0"/>
              <a:t>クリックし</a:t>
            </a:r>
            <a:r>
              <a:rPr kumimoji="1" lang="en-US" altLang="ja-JP" sz="1800" b="1" dirty="0" smtClean="0"/>
              <a:t>10-</a:t>
            </a:r>
            <a:r>
              <a:rPr kumimoji="1" lang="ja-JP" altLang="en-US" sz="1800" b="1" dirty="0" smtClean="0"/>
              <a:t>最大値を入力し、</a:t>
            </a:r>
            <a:r>
              <a:rPr kumimoji="1" lang="en-US" altLang="ja-JP" sz="1800" b="1" dirty="0" smtClean="0"/>
              <a:t>OK</a:t>
            </a:r>
            <a:r>
              <a:rPr kumimoji="1" lang="ja-JP" altLang="en-US" sz="1800" b="1" dirty="0" smtClean="0"/>
              <a:t>をクリックする。</a:t>
            </a:r>
            <a:endParaRPr kumimoji="1" lang="en-US" altLang="ja-JP" sz="1800" b="1" dirty="0" smtClean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/>
          <a:srcRect l="27555" t="25242" b="17615"/>
          <a:stretch/>
        </p:blipFill>
        <p:spPr>
          <a:xfrm>
            <a:off x="5381339" y="3420349"/>
            <a:ext cx="3762661" cy="2281586"/>
          </a:xfrm>
          <a:prstGeom prst="rect">
            <a:avLst/>
          </a:prstGeom>
        </p:spPr>
      </p:pic>
      <p:cxnSp>
        <p:nvCxnSpPr>
          <p:cNvPr id="16" name="直線矢印コネクタ 15"/>
          <p:cNvCxnSpPr/>
          <p:nvPr/>
        </p:nvCxnSpPr>
        <p:spPr>
          <a:xfrm flipV="1">
            <a:off x="5004564" y="4821267"/>
            <a:ext cx="481836" cy="405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5646056" y="5192674"/>
            <a:ext cx="1862237" cy="4085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707380" y="5334732"/>
            <a:ext cx="297180" cy="155695"/>
          </a:xfrm>
          <a:prstGeom prst="rect">
            <a:avLst/>
          </a:prstGeom>
          <a:solidFill>
            <a:srgbClr val="2E0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991532" y="5250817"/>
            <a:ext cx="140936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10m</a:t>
            </a:r>
            <a:r>
              <a:rPr kumimoji="1" lang="ja-JP" altLang="en-US" dirty="0" smtClean="0"/>
              <a:t>以上の地域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74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ベクタ修正　①ポイント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5" y="1109838"/>
            <a:ext cx="5420859" cy="416728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988421" y="717164"/>
            <a:ext cx="5091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石巻門脇郵便局と石巻中央郵便局のポイントを編集する</a:t>
            </a:r>
            <a:endParaRPr kumimoji="1"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150" y="5353641"/>
            <a:ext cx="5219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背景地図に地理院地図を利用（タイルレイヤプラグイン）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5247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84592" y="138063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ポイントの削除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105315"/>
            <a:ext cx="279132" cy="2644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073" y="3556967"/>
            <a:ext cx="279132" cy="26444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269845" y="2703291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69845" y="3089102"/>
            <a:ext cx="25699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をクリック（</a:t>
            </a:r>
            <a:r>
              <a:rPr lang="ja-JP" altLang="en-US" b="1" dirty="0" smtClean="0"/>
              <a:t>編集モード）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69845" y="3556967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をクリック（地物の選択）　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269845" y="390168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消したいポイントをクリックする</a:t>
            </a:r>
            <a:endParaRPr kumimoji="1" lang="ja-JP" altLang="en-US" b="1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495" y="764889"/>
            <a:ext cx="6158111" cy="4734048"/>
            <a:chOff x="81495" y="764889"/>
            <a:chExt cx="6158111" cy="4734048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5" y="764889"/>
              <a:ext cx="6158111" cy="47340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86071" y="178302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25768" y="1180038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681134" y="985564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354343" y="1170513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779973" y="1046870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807128" y="1816106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3715969" y="3190451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779973" y="329355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4" y="491218"/>
            <a:ext cx="6676572" cy="513261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400044" y="1218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ポイントが削除された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497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0056" y="132669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ポイントの移動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563811"/>
            <a:ext cx="279132" cy="2644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3087" y="3104212"/>
            <a:ext cx="279132" cy="2644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46859" y="2702188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59" y="3087999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46859" y="3528575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をクリック（地物の移動）　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46859" y="3949622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ポイントを動かす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60056" y="829984"/>
            <a:ext cx="5954396" cy="4577442"/>
            <a:chOff x="430081" y="814453"/>
            <a:chExt cx="5954396" cy="4577442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81" y="814453"/>
              <a:ext cx="5954396" cy="4577442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30081" y="1792550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41203" y="120861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920369" y="1014139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98353" y="118003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019208" y="107544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151138" y="182563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806194" y="2856397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70198" y="295950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204483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空間データの統合・</a:t>
            </a:r>
            <a:r>
              <a:rPr lang="ja-JP" altLang="en-US" sz="3600" dirty="0" smtClean="0">
                <a:solidFill>
                  <a:srgbClr val="0070C0"/>
                </a:solidFill>
              </a:rPr>
              <a:t>修正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43852" y="3852169"/>
            <a:ext cx="2514323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[</a:t>
            </a:r>
            <a:r>
              <a:rPr kumimoji="1" lang="ja-JP" altLang="en-US" b="1" dirty="0" smtClean="0"/>
              <a:t>実習内容</a:t>
            </a:r>
            <a:r>
              <a:rPr kumimoji="1" lang="en-US" altLang="ja-JP" b="1" dirty="0" smtClean="0"/>
              <a:t>]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ラスタのモザイクとクリップ</a:t>
            </a:r>
            <a:endParaRPr kumimoji="1" lang="en-US" altLang="ja-JP" dirty="0" smtClean="0"/>
          </a:p>
          <a:p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空間補間（等高線）</a:t>
            </a:r>
            <a:endParaRPr kumimoji="1" lang="en-US" altLang="ja-JP" dirty="0" smtClean="0"/>
          </a:p>
          <a:p>
            <a:r>
              <a:rPr lang="en-US" altLang="ja-JP" dirty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ラスタを</a:t>
            </a:r>
            <a:r>
              <a:rPr lang="ja-JP" altLang="en-US" dirty="0"/>
              <a:t>ベクタ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r>
              <a:rPr lang="en-US" altLang="ja-JP" dirty="0"/>
              <a:t>4</a:t>
            </a:r>
            <a:r>
              <a:rPr lang="en-US" altLang="ja-JP" dirty="0" smtClean="0"/>
              <a:t>.</a:t>
            </a:r>
            <a:r>
              <a:rPr lang="ja-JP" altLang="en-US" dirty="0" smtClean="0"/>
              <a:t>ベクタの修正</a:t>
            </a:r>
            <a:endParaRPr kumimoji="1" lang="en-US" altLang="ja-JP" dirty="0" smtClean="0"/>
          </a:p>
          <a:p>
            <a:r>
              <a:rPr kumimoji="1" lang="en-US" altLang="ja-JP" dirty="0" smtClean="0"/>
              <a:t>5.</a:t>
            </a:r>
            <a:r>
              <a:rPr kumimoji="1" lang="ja-JP" altLang="en-US" dirty="0" smtClean="0"/>
              <a:t>ベクタをラスタへ</a:t>
            </a:r>
            <a:endParaRPr kumimoji="1"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5663953" y="457160"/>
            <a:ext cx="33300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</a:p>
          <a:p>
            <a:endParaRPr lang="en-US" altLang="ja-JP" sz="1400" dirty="0"/>
          </a:p>
          <a:p>
            <a:r>
              <a:rPr lang="ja-JP" altLang="en-US" sz="1400" dirty="0" smtClean="0"/>
              <a:t>国土地理院</a:t>
            </a:r>
            <a:endParaRPr lang="en-US" altLang="ja-JP" sz="1400" dirty="0" smtClean="0"/>
          </a:p>
          <a:p>
            <a:r>
              <a:rPr lang="ja-JP" altLang="en-US" sz="1400" dirty="0" smtClean="0"/>
              <a:t>「基盤地図情報　基本項目（海岸線、水涯線、水域）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 smtClean="0"/>
              <a:t>574142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574143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574153</a:t>
            </a:r>
            <a:r>
              <a:rPr lang="ja-JP" altLang="en-US" sz="1400" dirty="0" smtClean="0"/>
              <a:t>）</a:t>
            </a:r>
            <a:endParaRPr lang="en-US" altLang="ja-JP" sz="1400" dirty="0" smtClean="0"/>
          </a:p>
          <a:p>
            <a:endParaRPr lang="en-US" altLang="ja-JP" sz="1400" dirty="0" smtClean="0"/>
          </a:p>
          <a:p>
            <a:r>
              <a:rPr lang="ja-JP" altLang="en-US" sz="1400" dirty="0"/>
              <a:t>基盤地図情報　</a:t>
            </a:r>
            <a:r>
              <a:rPr lang="ja-JP" altLang="en-US" sz="1400" dirty="0" smtClean="0"/>
              <a:t>数値標高モデル　</a:t>
            </a:r>
            <a:r>
              <a:rPr lang="en-US" altLang="ja-JP" sz="1400" dirty="0" smtClean="0"/>
              <a:t>5</a:t>
            </a:r>
            <a:r>
              <a:rPr lang="ja-JP" altLang="en-US" sz="1400" dirty="0" err="1" smtClean="0"/>
              <a:t>ｍ</a:t>
            </a:r>
            <a:r>
              <a:rPr lang="ja-JP" altLang="en-US" sz="1400" dirty="0" smtClean="0"/>
              <a:t>メッシュ</a:t>
            </a:r>
            <a:r>
              <a:rPr lang="ja-JP" altLang="en-US" sz="1400" dirty="0"/>
              <a:t>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/>
              <a:t>574142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574143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574153</a:t>
            </a:r>
            <a:r>
              <a:rPr lang="ja-JP" altLang="en-US" sz="1400" dirty="0" smtClean="0"/>
              <a:t>）」</a:t>
            </a:r>
            <a:endParaRPr lang="en-US" altLang="ja-JP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国土</a:t>
            </a:r>
            <a:r>
              <a:rPr lang="ja-JP" altLang="en-US" sz="1400" dirty="0"/>
              <a:t>交通省国土政策局「国土数値情報</a:t>
            </a:r>
            <a:r>
              <a:rPr lang="ja-JP" altLang="en-US" sz="1400" dirty="0" smtClean="0"/>
              <a:t>（宮城県　郵便局データ</a:t>
            </a:r>
            <a:r>
              <a:rPr lang="ja-JP" altLang="en-US" sz="1400" dirty="0"/>
              <a:t>）」</a:t>
            </a:r>
            <a:r>
              <a:rPr lang="ja-JP" altLang="en-US" sz="1400" dirty="0" smtClean="0"/>
              <a:t>を加工し、利用</a:t>
            </a:r>
            <a:endParaRPr lang="ja-JP" altLang="en-US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地理院タイル（国土地理院）</a:t>
            </a:r>
            <a:endParaRPr lang="en-US" altLang="ja-JP" sz="1400" dirty="0" smtClean="0"/>
          </a:p>
          <a:p>
            <a:endParaRPr lang="en-US" altLang="ja-JP" sz="1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1" y="1154097"/>
            <a:ext cx="5081203" cy="3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82" y="642618"/>
            <a:ext cx="6338612" cy="48728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92404" y="198086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ポイントが移動できた。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258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35744" y="103341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86071" y="792784"/>
            <a:ext cx="6286154" cy="4832481"/>
            <a:chOff x="86071" y="792784"/>
            <a:chExt cx="6286154" cy="483248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71" y="792784"/>
              <a:ext cx="6286154" cy="4832481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614" y="2899228"/>
              <a:ext cx="2057400" cy="1714500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95596" y="184017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25768" y="122766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64386" y="1218885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82918" y="119908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32842" y="1224494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051378" y="1867563"/>
              <a:ext cx="364447" cy="308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356099" y="3120583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420103" y="32236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581411" y="42142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⑤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6280208" y="2702188"/>
            <a:ext cx="3023590" cy="2197406"/>
            <a:chOff x="6280208" y="2702188"/>
            <a:chExt cx="3023590" cy="2197406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6280208" y="3087999"/>
              <a:ext cx="3023590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②　　　　</a:t>
              </a:r>
              <a:r>
                <a:rPr lang="ja-JP" altLang="en-US" b="1" dirty="0"/>
                <a:t>編集モードであることを確認</a:t>
              </a:r>
              <a:endParaRPr kumimoji="1" lang="ja-JP" altLang="en-US" b="1" dirty="0"/>
            </a:p>
          </p:txBody>
        </p:sp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68364" y="3119753"/>
              <a:ext cx="279132" cy="26444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280209" y="270218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280208" y="3528575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③</a:t>
              </a:r>
              <a:r>
                <a:rPr kumimoji="1" lang="ja-JP" altLang="en-US" b="1" dirty="0" smtClean="0"/>
                <a:t>　　　　をクリック（ポイントの追加）　</a:t>
              </a:r>
              <a:endParaRPr kumimoji="1" lang="ja-JP" altLang="en-US" b="1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280209" y="3949622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追加したい地点をクリック</a:t>
              </a:r>
              <a:endParaRPr kumimoji="1" lang="en-US" altLang="ja-JP" b="1" dirty="0" smtClean="0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55614" y="3516351"/>
              <a:ext cx="279132" cy="264440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6302475" y="4411894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⑤</a:t>
              </a:r>
              <a:r>
                <a:rPr kumimoji="1" lang="ja-JP" altLang="en-US" b="1" dirty="0" smtClean="0"/>
                <a:t>　</a:t>
              </a:r>
              <a:r>
                <a:rPr lang="ja-JP" altLang="en-US" b="1" dirty="0"/>
                <a:t>値</a:t>
              </a:r>
              <a:r>
                <a:rPr lang="ja-JP" altLang="en-US" b="1" dirty="0" smtClean="0"/>
                <a:t>を入力し、</a:t>
              </a:r>
              <a:r>
                <a:rPr kumimoji="1" lang="ja-JP" altLang="en-US" b="1" dirty="0" smtClean="0"/>
                <a:t>ＯＫをクリック</a:t>
              </a:r>
              <a:endParaRPr kumimoji="1" lang="en-US" altLang="ja-JP" b="1" dirty="0" smtClean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7309728" y="4668762"/>
              <a:ext cx="17915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 smtClean="0"/>
                <a:t>※</a:t>
              </a:r>
              <a:r>
                <a:rPr kumimoji="1" lang="ja-JP" altLang="en-US" sz="900" b="1" dirty="0" smtClean="0"/>
                <a:t>　属性テーブルを参考にする</a:t>
              </a:r>
              <a:endParaRPr kumimoji="1" lang="en-US" altLang="ja-JP" sz="9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2279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37" y="966377"/>
            <a:ext cx="5294436" cy="4095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084549" y="2582527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704" y="2614281"/>
            <a:ext cx="279132" cy="26444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84549" y="2196716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548" y="3023103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属性テーブルを開く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549" y="344415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テーブルを編集する</a:t>
            </a:r>
            <a:endParaRPr kumimoji="1" lang="en-US" altLang="ja-JP" b="1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50038" y="168676"/>
            <a:ext cx="4474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属性テーブル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dirty="0">
                <a:solidFill>
                  <a:srgbClr val="0070C0"/>
                </a:solidFill>
              </a:rPr>
              <a:t>編集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4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764291"/>
            <a:ext cx="6051777" cy="46523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27" y="3844698"/>
            <a:ext cx="2962275" cy="12477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213474" y="4644582"/>
            <a:ext cx="692026" cy="270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54658" y="158867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670174" y="1167958"/>
            <a:ext cx="187201" cy="156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60056" y="132669"/>
            <a:ext cx="4889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新規ベクターレイヤの追加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71382" b="68242"/>
          <a:stretch/>
        </p:blipFill>
        <p:spPr>
          <a:xfrm>
            <a:off x="500439" y="985130"/>
            <a:ext cx="4187351" cy="18587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10" y="209550"/>
            <a:ext cx="2876206" cy="393382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4687790" y="866775"/>
            <a:ext cx="101768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4158" y="3619446"/>
            <a:ext cx="9055684" cy="2037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</a:t>
            </a:r>
            <a:r>
              <a:rPr lang="ja-JP" altLang="en-US" b="1" dirty="0" smtClean="0"/>
              <a:t>レイヤ＞レイヤの作成＞新規シェープファイルレイヤを選択する。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②　作成したいレイヤのタイプを選択する。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③　エンコーディングと座標系を設定する。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④　新規ポイントに追加したい属性を「新しい属性」から設定する。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「名称」はカラム名、「タイプ」はデータ型にあわせる、「幅」と「精度」は入力するデータによる。</a:t>
            </a:r>
            <a:endParaRPr lang="en-US" altLang="ja-JP" b="1" dirty="0" smtClean="0"/>
          </a:p>
          <a:p>
            <a:r>
              <a:rPr lang="ja-JP" altLang="en-US" b="1" dirty="0"/>
              <a:t>「タイプ</a:t>
            </a:r>
            <a:r>
              <a:rPr lang="ja-JP" altLang="en-US" b="1" dirty="0" smtClean="0"/>
              <a:t>」・・・値が整数なら</a:t>
            </a:r>
            <a:r>
              <a:rPr lang="en-US" altLang="ja-JP" b="1" dirty="0" smtClean="0"/>
              <a:t>Integer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小数を含むなら</a:t>
            </a:r>
            <a:r>
              <a:rPr lang="en-US" altLang="ja-JP" b="1" dirty="0" smtClean="0"/>
              <a:t>Real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テキストなら</a:t>
            </a:r>
            <a:r>
              <a:rPr lang="en-US" altLang="ja-JP" b="1" dirty="0" smtClean="0"/>
              <a:t>String</a:t>
            </a:r>
            <a:r>
              <a:rPr lang="ja-JP" altLang="en-US" b="1" dirty="0" smtClean="0"/>
              <a:t>となる</a:t>
            </a:r>
            <a:r>
              <a:rPr lang="ja-JP" altLang="en-US" b="1" dirty="0"/>
              <a:t>。</a:t>
            </a:r>
            <a:r>
              <a:rPr lang="ja-JP" altLang="en-US" b="1" dirty="0" smtClean="0"/>
              <a:t>  </a:t>
            </a:r>
            <a:endParaRPr lang="en-US" altLang="ja-JP" b="1" dirty="0" smtClean="0"/>
          </a:p>
          <a:p>
            <a:r>
              <a:rPr kumimoji="1" lang="ja-JP" altLang="en-US" b="1" dirty="0" smtClean="0"/>
              <a:t>「幅」＞桁数</a:t>
            </a:r>
            <a:r>
              <a:rPr lang="ja-JP" altLang="en-US" b="1" dirty="0" smtClean="0"/>
              <a:t>、「精度」＞表示する小数の位</a:t>
            </a:r>
            <a:endParaRPr lang="en-US" altLang="ja-JP" b="1" dirty="0" smtClean="0"/>
          </a:p>
          <a:p>
            <a:r>
              <a:rPr lang="ja-JP" altLang="en-US" b="1" dirty="0" smtClean="0"/>
              <a:t>（上の画像のように標高値を設定すると、幅が</a:t>
            </a:r>
            <a:r>
              <a:rPr lang="en-US" altLang="ja-JP" b="1" dirty="0" smtClean="0"/>
              <a:t>4</a:t>
            </a:r>
            <a:r>
              <a:rPr lang="ja-JP" altLang="en-US" b="1" dirty="0" smtClean="0"/>
              <a:t>桁で小数第</a:t>
            </a:r>
            <a:r>
              <a:rPr lang="en-US" altLang="ja-JP" b="1" dirty="0" smtClean="0"/>
              <a:t>3</a:t>
            </a:r>
            <a:r>
              <a:rPr lang="ja-JP" altLang="en-US" b="1" dirty="0" smtClean="0"/>
              <a:t>位まで表示するため、</a:t>
            </a:r>
            <a:r>
              <a:rPr lang="en-US" altLang="ja-JP" b="1" dirty="0" smtClean="0"/>
              <a:t>9.999</a:t>
            </a:r>
            <a:r>
              <a:rPr lang="ja-JP" altLang="en-US" b="1" dirty="0" smtClean="0"/>
              <a:t>以上の値が入力できなくなる）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　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を押し保存先を選択する。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47774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9549"/>
            <a:ext cx="5275017" cy="405516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4349" y="517776"/>
            <a:ext cx="177676" cy="225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7" y="1237780"/>
            <a:ext cx="3357563" cy="265546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62025" y="4443139"/>
            <a:ext cx="7294947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編集モード切替アイコンから、編集モードをオンにして任意の場所でクリックする（ポリゴンやラインの追加は、最後に右クリックし閉じる）。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地物属性を入力するウィンドウが立ち上がるため、各項目に値を入力する。</a:t>
            </a:r>
            <a:endParaRPr kumimoji="1" lang="en-US" altLang="ja-JP" b="1" dirty="0" smtClean="0"/>
          </a:p>
          <a:p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をクリックするとポイントが作成される。</a:t>
            </a:r>
            <a:r>
              <a:rPr lang="ja-JP" altLang="en-US" b="1" dirty="0"/>
              <a:t>ポイント</a:t>
            </a:r>
            <a:r>
              <a:rPr lang="ja-JP" altLang="en-US" b="1" dirty="0" smtClean="0"/>
              <a:t>の追加が完了したら、編集モード切替アイコンをクリックし、編集を保存する。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1120993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en-US" altLang="ja-JP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b="1" u="none" dirty="0" smtClean="0">
                <a:solidFill>
                  <a:srgbClr val="0070C0"/>
                </a:solidFill>
                <a:latin typeface="+mj-ea"/>
              </a:rPr>
              <a:t>　ベクタ修正　②ラインとポリゴン</a:t>
            </a:r>
            <a:endParaRPr kumimoji="1" lang="ja-JP" altLang="en-US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4" y="889051"/>
            <a:ext cx="6132512" cy="47143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51684" y="478379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ポリゴンを修正する　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1971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805921"/>
            <a:ext cx="6014088" cy="462333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5146" y="102800"/>
            <a:ext cx="4634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ポリゴンの形を修正する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5146" y="1802075"/>
            <a:ext cx="1386882" cy="9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68" y="1199088"/>
            <a:ext cx="135131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161604" y="1195919"/>
            <a:ext cx="146437" cy="18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73418" y="1170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310310" y="123783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60928" y="1829463"/>
            <a:ext cx="364447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118099" y="2272858"/>
            <a:ext cx="168676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303372" y="20420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97612" y="3014225"/>
            <a:ext cx="30178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　　　をクリック（ノードツール）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6297613" y="2187838"/>
            <a:ext cx="2569934" cy="1555852"/>
            <a:chOff x="6297613" y="2187838"/>
            <a:chExt cx="2569934" cy="155585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297613" y="2573649"/>
              <a:ext cx="256993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②　　　　をクリック（</a:t>
              </a:r>
              <a:r>
                <a:rPr lang="ja-JP" altLang="en-US" b="1" dirty="0" smtClean="0"/>
                <a:t>編集モード）</a:t>
              </a:r>
              <a:endParaRPr kumimoji="1" lang="ja-JP" altLang="en-US" b="1" dirty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2605403"/>
              <a:ext cx="279132" cy="26444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6297613" y="218783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97613" y="3435272"/>
              <a:ext cx="2153929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頂点を編集する</a:t>
              </a:r>
              <a:endParaRPr kumimoji="1" lang="en-US" altLang="ja-JP" b="1" dirty="0" smtClean="0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5768" y="3014225"/>
              <a:ext cx="279132" cy="264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067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6" y="1265464"/>
            <a:ext cx="4225664" cy="32484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58" y="1265464"/>
            <a:ext cx="4176456" cy="32106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2912" y="926910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線上でダブルクリックすると頂点が増える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9779" y="926910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頂点を移動するとポリゴンの形状が変わる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0977" y="4709201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ポリゴンの形状が変更できた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0147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023" y="73565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新規ポリゴンを連結させる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47" y="916989"/>
            <a:ext cx="6132512" cy="47143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74843" y="578919"/>
            <a:ext cx="4095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新しいポリゴンを作成してポリゴンを連結</a:t>
            </a:r>
            <a:r>
              <a:rPr lang="ja-JP" altLang="en-US" sz="1600" dirty="0"/>
              <a:t>す</a:t>
            </a:r>
            <a:r>
              <a:rPr kumimoji="1" lang="ja-JP" altLang="en-US" sz="1600" dirty="0" smtClean="0"/>
              <a:t>る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1890944" y="1322774"/>
            <a:ext cx="159798" cy="150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1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　ラスタ</a:t>
            </a:r>
            <a:r>
              <a:rPr lang="ja-JP" altLang="en-US" sz="3200" b="1" u="none" dirty="0">
                <a:solidFill>
                  <a:srgbClr val="0070C0"/>
                </a:solidFill>
              </a:rPr>
              <a:t>のモザイクとクリップ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30" y="1269914"/>
            <a:ext cx="5682342" cy="4368300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589668" y="859346"/>
            <a:ext cx="8089650" cy="338554"/>
            <a:chOff x="847724" y="721647"/>
            <a:chExt cx="8089650" cy="33855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1295538" y="721647"/>
              <a:ext cx="764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をクリックして、基盤地図情報サイトからダウロードした</a:t>
              </a:r>
              <a:r>
                <a:rPr kumimoji="1" lang="en-US" altLang="ja-JP" sz="1600" b="1" dirty="0" smtClean="0"/>
                <a:t>DEM</a:t>
              </a:r>
              <a:r>
                <a:rPr kumimoji="1" lang="ja-JP" altLang="en-US" sz="1600" b="1" dirty="0" smtClean="0"/>
                <a:t>を変換して</a:t>
              </a:r>
              <a:r>
                <a:rPr kumimoji="1" lang="en-US" altLang="ja-JP" sz="1600" b="1" dirty="0" smtClean="0"/>
                <a:t>QGIS</a:t>
              </a:r>
              <a:r>
                <a:rPr kumimoji="1" lang="ja-JP" altLang="en-US" sz="1600" b="1" dirty="0" smtClean="0"/>
                <a:t>で読み込む</a:t>
              </a:r>
              <a:endParaRPr lang="en-US" altLang="ja-JP" sz="1600" b="1" dirty="0" smtClean="0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724" y="721647"/>
              <a:ext cx="333375" cy="272763"/>
            </a:xfrm>
            <a:prstGeom prst="rect">
              <a:avLst/>
            </a:prstGeom>
          </p:spPr>
        </p:pic>
      </p:grpSp>
      <p:sp>
        <p:nvSpPr>
          <p:cNvPr id="7" name="正方形/長方形 6"/>
          <p:cNvSpPr/>
          <p:nvPr/>
        </p:nvSpPr>
        <p:spPr>
          <a:xfrm>
            <a:off x="1828800" y="1811045"/>
            <a:ext cx="204186" cy="159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754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04388"/>
            <a:ext cx="4655934" cy="357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1104388"/>
            <a:ext cx="4768645" cy="366589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413517" y="648409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連結させるようにポリゴン同士の頂点を重ねる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25281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" y="559804"/>
            <a:ext cx="5830529" cy="44822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7" y="2600171"/>
            <a:ext cx="3451123" cy="26530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314575" y="2838450"/>
            <a:ext cx="2857500" cy="178117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4575" y="4944804"/>
            <a:ext cx="27510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一見くっついているようにみえるが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81849" y="5253222"/>
            <a:ext cx="188224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拡大すると隙間がある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14575" y="66720"/>
            <a:ext cx="495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この方法では、ポリゴンを連結することはできない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172075" y="3844031"/>
            <a:ext cx="855863" cy="257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69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頂点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の重ね合わせ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845721"/>
            <a:ext cx="5347154" cy="41106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2579642"/>
            <a:ext cx="4078514" cy="31353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86075" y="3381376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49761" y="3699646"/>
            <a:ext cx="1909082" cy="60565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5443" y="3954848"/>
            <a:ext cx="283482" cy="14090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649" y="1650829"/>
            <a:ext cx="279132" cy="26444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136825" y="1617058"/>
            <a:ext cx="3645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編集したいレイヤを選択し、　　をクリック</a:t>
            </a:r>
            <a:endParaRPr kumimoji="1" lang="ja-JP" altLang="en-US" sz="1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02966" y="221691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頂点の連結を確認する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6111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9" y="946792"/>
            <a:ext cx="5065939" cy="389444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13" y="2322286"/>
            <a:ext cx="4413287" cy="3392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542667"/>
            <a:ext cx="4209143" cy="323577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0858" y="201066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編集モードで、頂点を移動してみる（保存はしない）</a:t>
            </a:r>
            <a:endParaRPr kumimoji="1" lang="ja-JP" altLang="en-US" sz="18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02260" y="3390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頂点が重なっている</a:t>
            </a:r>
            <a:endParaRPr kumimoji="1" lang="ja-JP" altLang="en-US" sz="1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24056" y="323617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頂点をずらしてみる</a:t>
            </a:r>
            <a:endParaRPr kumimoji="1" lang="ja-JP" altLang="en-US" sz="14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15093" y="5208065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00B050"/>
                </a:solidFill>
              </a:rPr>
              <a:t>ラインやポリゴンは頂点でつながっている</a:t>
            </a:r>
          </a:p>
        </p:txBody>
      </p:sp>
    </p:spTree>
    <p:extLst>
      <p:ext uri="{BB962C8B-B14F-4D97-AF65-F5344CB8AC3E}">
        <p14:creationId xmlns:p14="http://schemas.microsoft.com/office/powerpoint/2010/main" val="2630775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85" y="663045"/>
            <a:ext cx="5980829" cy="46271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2138876"/>
            <a:ext cx="4967287" cy="24759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53009" y="205697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スナップオプションの設定を変えて、頂点に重ねられるようにする</a:t>
            </a:r>
            <a:endParaRPr kumimoji="1" lang="ja-JP" altLang="en-US" sz="1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53034" y="76045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設定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＞スナップオプション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5027" y="4789938"/>
            <a:ext cx="328006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編集したいレイヤにチェックを入れる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頂点と線分を選択する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許容範囲を入力（今回は</a:t>
            </a:r>
            <a:r>
              <a:rPr kumimoji="1" lang="en-US" altLang="ja-JP" b="1" dirty="0" smtClean="0"/>
              <a:t>20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84816" y="26842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06194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744669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67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84" y="780279"/>
            <a:ext cx="5490878" cy="42274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45" y="1790838"/>
            <a:ext cx="2781658" cy="37250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92" y="3842973"/>
            <a:ext cx="2447105" cy="167286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984161" y="73558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レイヤ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＞新規シェープファイルレイヤ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9833" y="45148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新規に</a:t>
            </a:r>
            <a:r>
              <a:rPr lang="ja-JP" altLang="en-US" sz="3200" dirty="0">
                <a:solidFill>
                  <a:srgbClr val="0070C0"/>
                </a:solidFill>
              </a:rPr>
              <a:t>ライン</a:t>
            </a:r>
            <a:r>
              <a:rPr kumimoji="1" lang="ja-JP" altLang="en-US" sz="3200" dirty="0" smtClean="0">
                <a:solidFill>
                  <a:srgbClr val="0070C0"/>
                </a:solidFill>
              </a:rPr>
              <a:t>を作成する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347" y="2091549"/>
            <a:ext cx="2959465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ラインを選択</a:t>
            </a:r>
            <a:endParaRPr kumimoji="1" lang="en-US" altLang="ja-JP" dirty="0" smtClean="0"/>
          </a:p>
          <a:p>
            <a:r>
              <a:rPr lang="ja-JP" altLang="en-US" dirty="0" smtClean="0"/>
              <a:t>②　エンコーディングを選択</a:t>
            </a:r>
            <a:endParaRPr lang="en-US" altLang="ja-JP" dirty="0" smtClean="0"/>
          </a:p>
          <a:p>
            <a:r>
              <a:rPr kumimoji="1" lang="ja-JP" altLang="en-US" dirty="0" smtClean="0"/>
              <a:t>③　ＣＲＳを選択</a:t>
            </a:r>
            <a:endParaRPr kumimoji="1" lang="en-US" altLang="ja-JP" dirty="0" smtClean="0"/>
          </a:p>
          <a:p>
            <a:r>
              <a:rPr lang="ja-JP" altLang="en-US" dirty="0" smtClean="0"/>
              <a:t>④　ＯＫ</a:t>
            </a:r>
            <a:endParaRPr lang="en-US" altLang="ja-JP" dirty="0" smtClean="0"/>
          </a:p>
          <a:p>
            <a:r>
              <a:rPr lang="ja-JP" altLang="en-US" dirty="0" smtClean="0"/>
              <a:t>⑤　出力先とファイル名を入力し保存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今回は、属性を追加しない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99349" y="209154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236804" y="22513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89648" y="25490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389097" y="51403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476195" y="52074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9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32" y="567209"/>
            <a:ext cx="6449961" cy="49584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82" y="2688248"/>
            <a:ext cx="4712417" cy="27802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20032" y="1630625"/>
            <a:ext cx="1409354" cy="11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34583" y="1491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新規のラインが追加された</a:t>
            </a:r>
            <a:endParaRPr kumimoji="1" lang="ja-JP" altLang="en-US" sz="18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40885" y="540722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 smtClean="0"/>
              <a:t>スタイルを変更しておく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5773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万石浦に橋を作ってみる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81" y="853545"/>
            <a:ext cx="5753894" cy="442330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210362" y="3370041"/>
            <a:ext cx="7232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万石浦</a:t>
            </a:r>
          </a:p>
        </p:txBody>
      </p:sp>
    </p:spTree>
    <p:extLst>
      <p:ext uri="{BB962C8B-B14F-4D97-AF65-F5344CB8AC3E}">
        <p14:creationId xmlns:p14="http://schemas.microsoft.com/office/powerpoint/2010/main" val="4213350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8308" y="833966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1800" b="1" u="none" dirty="0" smtClean="0"/>
              <a:t>編集モードで、水涯線にカーソルをあてるとカーソルの色が変化する</a:t>
            </a:r>
            <a:endParaRPr kumimoji="1" lang="ja-JP" altLang="en-US" sz="18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536004"/>
            <a:ext cx="4018847" cy="30894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12" y="1463460"/>
            <a:ext cx="4113213" cy="31620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96" y="3657601"/>
            <a:ext cx="2057400" cy="17145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05000" y="3162301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5290785" y="3090177"/>
            <a:ext cx="3078866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この状態で池の端と端を線でつなぐ</a:t>
            </a:r>
            <a:endParaRPr lang="ja-JP" altLang="en-US" sz="1400" b="1" u="none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349500" y="5284318"/>
            <a:ext cx="67945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線を書き終えたところで、右クリックをすると↑のウインドウが立ち上がる（値を入力する）　</a:t>
            </a:r>
            <a:endParaRPr lang="ja-JP" altLang="en-US" sz="1400" b="1" u="none" dirty="0"/>
          </a:p>
        </p:txBody>
      </p:sp>
    </p:spTree>
    <p:extLst>
      <p:ext uri="{BB962C8B-B14F-4D97-AF65-F5344CB8AC3E}">
        <p14:creationId xmlns:p14="http://schemas.microsoft.com/office/powerpoint/2010/main" val="1680302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4" y="743642"/>
            <a:ext cx="6391387" cy="49133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7500"/>
            <a:ext cx="2771775" cy="12477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71769" y="149058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75" y="1053570"/>
            <a:ext cx="5179730" cy="400420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ラスタのモザイク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06" y="1644817"/>
            <a:ext cx="2354990" cy="367608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390427" y="1621152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03394" y="189135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03394" y="223606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7551" y="50149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17765" y="3693522"/>
            <a:ext cx="212623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②　出力先とファイル入力</a:t>
            </a:r>
          </a:p>
          <a:p>
            <a:r>
              <a:rPr lang="ja-JP" altLang="en-US" b="1" dirty="0">
                <a:solidFill>
                  <a:srgbClr val="FF0000"/>
                </a:solidFill>
              </a:rPr>
              <a:t>③　ＯＫを</a:t>
            </a:r>
            <a:r>
              <a:rPr lang="ja-JP" altLang="en-US" b="1" dirty="0" smtClean="0">
                <a:solidFill>
                  <a:srgbClr val="FF0000"/>
                </a:solidFill>
              </a:rPr>
              <a:t>クリック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5865" y="5424842"/>
            <a:ext cx="8958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4484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76" y="560122"/>
            <a:ext cx="6571648" cy="50519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80296" y="891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頂点が重なっていることが確認できる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9910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5.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ベクタをラスタへ変換する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72" y="899283"/>
            <a:ext cx="5919019" cy="45502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4291" y="3472016"/>
            <a:ext cx="1732168" cy="174891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777099" y="1792119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ラスタ変換用に加工した水域ポリゴンを使用する</a:t>
            </a:r>
            <a:endParaRPr kumimoji="1" lang="ja-JP" altLang="en-US" sz="1600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35510" y="5451613"/>
            <a:ext cx="90907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※</a:t>
            </a:r>
            <a:r>
              <a:rPr lang="ja-JP" altLang="en-US" sz="1000" b="1" dirty="0" smtClean="0"/>
              <a:t>加工</a:t>
            </a:r>
            <a:r>
              <a:rPr lang="ja-JP" altLang="en-US" sz="1000" b="1" dirty="0"/>
              <a:t>した水域</a:t>
            </a:r>
            <a:r>
              <a:rPr lang="ja-JP" altLang="en-US" sz="1000" b="1" dirty="0" smtClean="0"/>
              <a:t>ポリゴン・・・</a:t>
            </a:r>
            <a:r>
              <a:rPr lang="ja-JP" altLang="en-US" sz="1000" dirty="0"/>
              <a:t>水域レイヤを作っておく（属性テーブルを</a:t>
            </a:r>
            <a:r>
              <a:rPr lang="ja-JP" altLang="en-US" sz="1000" dirty="0" smtClean="0"/>
              <a:t>整理し、</a:t>
            </a:r>
            <a:r>
              <a:rPr lang="en-US" altLang="ja-JP" sz="1000" dirty="0" smtClean="0"/>
              <a:t>1</a:t>
            </a:r>
            <a:r>
              <a:rPr lang="ja-JP" altLang="en-US" sz="1000" dirty="0"/>
              <a:t>列にしておく）→選択して川水域ごとに値を入れる→シングルパートをマルチパートにする</a:t>
            </a:r>
            <a:r>
              <a:rPr lang="ja-JP" altLang="en-US" sz="1000" dirty="0" smtClean="0"/>
              <a:t>）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78266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595" y="346099"/>
            <a:ext cx="6444178" cy="493382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5" y="2200180"/>
            <a:ext cx="3251068" cy="325834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63040" y="789310"/>
            <a:ext cx="2089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＞ラスタ化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（ベクタのラスタ化）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78128" y="3060898"/>
            <a:ext cx="367921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　ベクタを選択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　色分けに使う、属性フィールドを選択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　</a:t>
            </a:r>
            <a:r>
              <a:rPr lang="ja-JP" altLang="en-US" sz="1600" b="1" dirty="0"/>
              <a:t>出力先とファイル名を</a:t>
            </a:r>
            <a:r>
              <a:rPr lang="ja-JP" altLang="en-US" sz="1600" b="1" dirty="0" smtClean="0"/>
              <a:t>入力する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チェック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⑤　ＯＫをクリック</a:t>
            </a:r>
            <a:endParaRPr kumimoji="1" lang="en-US" altLang="ja-JP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26478" y="23826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08402" y="269109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446125" y="2999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607675" y="31537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856943" y="503860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75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9" y="663045"/>
            <a:ext cx="6479458" cy="498108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11367" y="226837"/>
            <a:ext cx="3921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水域ポリゴン（ベクタ）がラスタに変換された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5732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01" y="461293"/>
            <a:ext cx="6212195" cy="4775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9" y="3565290"/>
            <a:ext cx="2113935" cy="162508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452051" y="98187"/>
            <a:ext cx="4408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色分けすると主な水域ごとに色分けができている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58376" y="5283455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拡大するとラスタであることが確認できる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619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16" y="526596"/>
            <a:ext cx="6749143" cy="518840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69212" y="188042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ラスタが結合できた（モザイク）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160916" y="1647825"/>
            <a:ext cx="1420359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313" r="67969" b="37500"/>
          <a:stretch/>
        </p:blipFill>
        <p:spPr>
          <a:xfrm>
            <a:off x="165100" y="880091"/>
            <a:ext cx="4406900" cy="347341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</a:t>
            </a:r>
            <a:r>
              <a:rPr lang="ja-JP" altLang="en-US" b="1" dirty="0" smtClean="0">
                <a:solidFill>
                  <a:srgbClr val="0070C0"/>
                </a:solidFill>
              </a:rPr>
              <a:t>配色（値の分類）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90" y="627655"/>
            <a:ext cx="5054917" cy="375095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1642369" y="1067863"/>
            <a:ext cx="2293721" cy="2643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444500" y="4595656"/>
            <a:ext cx="8699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latin typeface="-apple-system"/>
              </a:rPr>
              <a:t>①　プロパティ ＞ スタイルから、レイヤタイプを単バンド疑似カラーにする。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②　新規カラーマップを作成から等間隔モードにし、分類数と配色を設定し、「分類」をクリックする。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③　各値上でクリックを行い分類数に応じて値を書き換える（ラベルも書き換える）。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④　適用をクリックし、配色を確認後</a:t>
            </a:r>
            <a:r>
              <a:rPr lang="en-US" altLang="ja-JP" sz="1600" b="1" dirty="0">
                <a:latin typeface="-apple-system"/>
              </a:rPr>
              <a:t>OK</a:t>
            </a:r>
            <a:r>
              <a:rPr lang="ja-JP" altLang="en-US" sz="1600" b="1" dirty="0">
                <a:latin typeface="-apple-system"/>
              </a:rPr>
              <a:t>をクリックする。</a:t>
            </a:r>
            <a:endParaRPr lang="ja-JP" altLang="en-US" sz="16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094749" y="669584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  <a:latin typeface="-apple-system"/>
              </a:rPr>
              <a:t>①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40888" y="106786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②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021905" y="1964905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③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552593" y="4014956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④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3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05018" y="710214"/>
            <a:ext cx="6329900" cy="4809478"/>
            <a:chOff x="1178606" y="553794"/>
            <a:chExt cx="6713764" cy="51612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06" y="553794"/>
              <a:ext cx="6713764" cy="51612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1189491" y="1666875"/>
              <a:ext cx="1420359" cy="9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2391755" y="188607"/>
            <a:ext cx="4498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プロパティを開いて標高ごとに色わけを変更する。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314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0"/>
          <a:stretch/>
        </p:blipFill>
        <p:spPr>
          <a:xfrm>
            <a:off x="285750" y="646551"/>
            <a:ext cx="6392636" cy="495414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80" y="1888224"/>
            <a:ext cx="2997010" cy="371247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32795" y="697313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＞クリッパー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85750" y="11319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ラスタのクリップ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54112" y="2150423"/>
            <a:ext cx="198002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54112" y="2458841"/>
            <a:ext cx="212910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出力先とファイル入力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11477" y="5398849"/>
            <a:ext cx="1727752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　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ＯＫをクリック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623" y="3328610"/>
            <a:ext cx="1847850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4824445" y="2980393"/>
            <a:ext cx="308610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③地図から切り抜きたい範囲を選択</a:t>
            </a:r>
            <a:r>
              <a:rPr lang="ja-JP" altLang="en-US" b="1" dirty="0" smtClean="0">
                <a:solidFill>
                  <a:srgbClr val="FF0000"/>
                </a:solidFill>
              </a:rPr>
              <a:t>↓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8267" y="71742"/>
            <a:ext cx="31782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6125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761841"/>
            <a:ext cx="5943600" cy="45691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800" y="1851283"/>
            <a:ext cx="3251200" cy="323840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7476" y="423287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ラスタが切り抜けた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86207" y="1512729"/>
            <a:ext cx="28600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切り抜いたラスタの配色を変更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90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1266</TotalTime>
  <Words>962</Words>
  <Application>Microsoft Office PowerPoint</Application>
  <PresentationFormat>画面に合わせる (16:10)</PresentationFormat>
  <Paragraphs>251</Paragraphs>
  <Slides>44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50" baseType="lpstr">
      <vt:lpstr>-apple-system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空間データの統合・修正</vt:lpstr>
      <vt:lpstr>1.　ラスタのモザイクとクリップ</vt:lpstr>
      <vt:lpstr>ラスタのモザイク</vt:lpstr>
      <vt:lpstr>PowerPoint プレゼンテーション</vt:lpstr>
      <vt:lpstr>ラスタの配色（値の分類）</vt:lpstr>
      <vt:lpstr>PowerPoint プレゼンテーション</vt:lpstr>
      <vt:lpstr>ラスタのクリップ</vt:lpstr>
      <vt:lpstr>PowerPoint プレゼンテーション</vt:lpstr>
      <vt:lpstr>2.　等高線の抽出（空間補間）</vt:lpstr>
      <vt:lpstr>PowerPoint プレゼンテーション</vt:lpstr>
      <vt:lpstr>PowerPoint プレゼンテーション</vt:lpstr>
      <vt:lpstr>3.　ラスタをベクターに変換する</vt:lpstr>
      <vt:lpstr>PowerPoint プレゼンテーション</vt:lpstr>
      <vt:lpstr>PowerPoint プレゼンテーション</vt:lpstr>
      <vt:lpstr>4.　ベクタ修正　①ポイント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4.　ベクタ修正　②ラインとポリゴン</vt:lpstr>
      <vt:lpstr>PowerPoint プレゼンテーション</vt:lpstr>
      <vt:lpstr>PowerPoint プレゼンテーション</vt:lpstr>
      <vt:lpstr>新規ポリゴンを連結させる</vt:lpstr>
      <vt:lpstr>PowerPoint プレゼンテーション</vt:lpstr>
      <vt:lpstr>PowerPoint プレゼンテーション</vt:lpstr>
      <vt:lpstr>頂点の重ね合わせ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万石浦に橋を作ってみる</vt:lpstr>
      <vt:lpstr>編集モードで、水涯線にカーソルをあてるとカーソルの色が変化する</vt:lpstr>
      <vt:lpstr>PowerPoint プレゼンテーション</vt:lpstr>
      <vt:lpstr>PowerPoint プレゼンテーション</vt:lpstr>
      <vt:lpstr>5.　ベクタをラスタへ変換する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76</cp:revision>
  <dcterms:created xsi:type="dcterms:W3CDTF">2015-06-26T03:04:37Z</dcterms:created>
  <dcterms:modified xsi:type="dcterms:W3CDTF">2016-10-14T08:15:54Z</dcterms:modified>
</cp:coreProperties>
</file>